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0" r:id="rId13"/>
    <p:sldId id="266" r:id="rId14"/>
    <p:sldId id="267" r:id="rId15"/>
  </p:sldIdLst>
  <p:sldSz cx="9144000" cy="6858000" type="screen4x3"/>
  <p:notesSz cx="6669088" cy="99187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7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DEA19E01-2572-4765-8AE7-23A641846413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B1BEBE8D-2B22-44E6-AD9E-B4B4A711D67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935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7D8F-A633-40CB-B2BB-C2115A7B1ACF}" type="datetimeFigureOut">
              <a:rPr lang="sl-SI" smtClean="0"/>
              <a:pPr/>
              <a:t>14.5.2013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pnz.acs.s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erasmus-for-all/doc/legal_sl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nja.vilic.klenovsek@acs.s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io.acs.s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23224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tx2">
                    <a:lumMod val="75000"/>
                  </a:schemeClr>
                </a:solidFill>
              </a:rPr>
              <a:t>ZAKLJUČNA KONFERENCA</a:t>
            </a:r>
            <a:br>
              <a:rPr lang="sl-SI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l-SI" sz="3600" b="1" dirty="0" smtClean="0">
                <a:solidFill>
                  <a:schemeClr val="tx2">
                    <a:lumMod val="75000"/>
                  </a:schemeClr>
                </a:solidFill>
              </a:rPr>
              <a:t>CENTER VSEŽIVLJENJSKEGA UČENJA GORENJSKA – PRILOŽNOST ZA VSE</a:t>
            </a:r>
            <a:endParaRPr lang="sl-SI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209801"/>
          </a:xfrm>
        </p:spPr>
        <p:txBody>
          <a:bodyPr>
            <a:normAutofit fontScale="47500" lnSpcReduction="20000"/>
          </a:bodyPr>
          <a:lstStyle/>
          <a:p>
            <a:r>
              <a:rPr lang="sl-SI" sz="6700" b="1" dirty="0" smtClean="0">
                <a:solidFill>
                  <a:srgbClr val="0070C0"/>
                </a:solidFill>
              </a:rPr>
              <a:t>Vloga svetovalnih središč pri uresničevanju aktualnih ciljev izobraževanja in učenja odraslih</a:t>
            </a: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r>
              <a:rPr lang="sl-SI" sz="3800" b="1" dirty="0" smtClean="0">
                <a:solidFill>
                  <a:srgbClr val="0070C0"/>
                </a:solidFill>
              </a:rPr>
              <a:t>Mag. Tanja </a:t>
            </a:r>
            <a:r>
              <a:rPr lang="sl-SI" sz="3800" b="1" dirty="0" err="1" smtClean="0">
                <a:solidFill>
                  <a:srgbClr val="0070C0"/>
                </a:solidFill>
              </a:rPr>
              <a:t>Vilič</a:t>
            </a:r>
            <a:r>
              <a:rPr lang="sl-SI" sz="3800" b="1" dirty="0" smtClean="0">
                <a:solidFill>
                  <a:srgbClr val="0070C0"/>
                </a:solidFill>
              </a:rPr>
              <a:t> Klenovšek </a:t>
            </a:r>
          </a:p>
          <a:p>
            <a:r>
              <a:rPr lang="sl-SI" sz="3800" b="1" dirty="0" smtClean="0">
                <a:solidFill>
                  <a:srgbClr val="0070C0"/>
                </a:solidFill>
              </a:rPr>
              <a:t>Andragoški center Slovenije</a:t>
            </a:r>
            <a:endParaRPr lang="sl-SI" sz="3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15416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741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4100" b="1" dirty="0" smtClean="0">
                <a:solidFill>
                  <a:srgbClr val="0070C0"/>
                </a:solidFill>
              </a:rPr>
              <a:t>DEJAVNOSTI, POTREBNE ZA IZVAJANJE IO</a:t>
            </a:r>
          </a:p>
          <a:p>
            <a:pPr marL="0" indent="0">
              <a:buNone/>
            </a:pPr>
            <a:r>
              <a:rPr lang="sl-SI" dirty="0"/>
              <a:t>(</a:t>
            </a:r>
            <a:r>
              <a:rPr lang="sl-SI" dirty="0" err="1"/>
              <a:t>ReNPIO</a:t>
            </a:r>
            <a:r>
              <a:rPr lang="sl-SI" dirty="0"/>
              <a:t> 2013-2020, predlog, april 2013)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Ureditev mreže izvajalcev in programov IO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Raziskovalna in razvojna dejavnosti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Usposabljanje strokovnih delavcev</a:t>
            </a:r>
          </a:p>
          <a:p>
            <a:pPr>
              <a:buFont typeface="Wingdings" pitchFamily="2" charset="2"/>
              <a:buChar char="Ø"/>
            </a:pPr>
            <a:r>
              <a:rPr lang="sl-SI" b="1" dirty="0" smtClean="0">
                <a:solidFill>
                  <a:srgbClr val="0070C0"/>
                </a:solidFill>
              </a:rPr>
              <a:t>Ugotavljanje in potrjevanje predhodno pridobljenih znanj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Zagotavljanje kakovosti</a:t>
            </a:r>
          </a:p>
          <a:p>
            <a:pPr>
              <a:buFont typeface="Wingdings" pitchFamily="2" charset="2"/>
              <a:buChar char="Ø"/>
            </a:pPr>
            <a:r>
              <a:rPr lang="sl-SI" b="1" dirty="0" smtClean="0">
                <a:solidFill>
                  <a:srgbClr val="0070C0"/>
                </a:solidFill>
              </a:rPr>
              <a:t>Svetovanje in informiranje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Promocijska in publicistična dejavnost</a:t>
            </a:r>
          </a:p>
        </p:txBody>
      </p:sp>
    </p:spTree>
    <p:extLst>
      <p:ext uri="{BB962C8B-B14F-4D97-AF65-F5344CB8AC3E}">
        <p14:creationId xmlns:p14="http://schemas.microsoft.com/office/powerpoint/2010/main" xmlns="" val="1417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900" b="1" dirty="0" smtClean="0">
                <a:solidFill>
                  <a:srgbClr val="0070C0"/>
                </a:solidFill>
              </a:rPr>
              <a:t>ISIO CILJI DO 2020 – 1 </a:t>
            </a:r>
            <a:endParaRPr lang="sl-SI" sz="3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1500" dirty="0">
                <a:solidFill>
                  <a:srgbClr val="0070C0"/>
                </a:solidFill>
              </a:rPr>
              <a:t> </a:t>
            </a:r>
            <a:endParaRPr lang="sl-SI" sz="1500" dirty="0" smtClean="0">
              <a:solidFill>
                <a:srgbClr val="0070C0"/>
              </a:solidFill>
            </a:endParaRPr>
          </a:p>
          <a:p>
            <a:pPr lvl="0"/>
            <a:r>
              <a:rPr lang="sl-SI" sz="2800" b="1" dirty="0" smtClean="0"/>
              <a:t>Informiranje in svetovanje za neformalno izobraževanje </a:t>
            </a:r>
            <a:r>
              <a:rPr lang="sl-SI" sz="2800" dirty="0" smtClean="0"/>
              <a:t>in motiviranje odraslih za dvig splošne izobraženosti (prvi strateški cilj </a:t>
            </a:r>
            <a:r>
              <a:rPr lang="sl-SI" sz="2800" dirty="0" err="1" smtClean="0"/>
              <a:t>ReNPIO</a:t>
            </a:r>
            <a:r>
              <a:rPr lang="sl-SI" sz="2800" dirty="0" smtClean="0"/>
              <a:t>).</a:t>
            </a:r>
          </a:p>
          <a:p>
            <a:pPr lvl="0"/>
            <a:r>
              <a:rPr lang="sl-SI" sz="2800" b="1" dirty="0" smtClean="0"/>
              <a:t>Stalna </a:t>
            </a:r>
            <a:r>
              <a:rPr lang="sl-SI" sz="2800" b="1" dirty="0"/>
              <a:t>svetovalna podpora odraslim</a:t>
            </a:r>
            <a:r>
              <a:rPr lang="sl-SI" sz="2800" dirty="0"/>
              <a:t>, vključenim v </a:t>
            </a:r>
            <a:r>
              <a:rPr lang="sl-SI" sz="2800" dirty="0" smtClean="0"/>
              <a:t>osnovnošolsko,  srednješolsko in višješolsko izobraževanje, </a:t>
            </a:r>
            <a:r>
              <a:rPr lang="sl-SI" sz="2800" dirty="0"/>
              <a:t>da uspešno zaključijo to izobraževanje </a:t>
            </a:r>
            <a:r>
              <a:rPr lang="sl-SI" sz="2800" dirty="0" smtClean="0"/>
              <a:t>(drugi </a:t>
            </a:r>
            <a:r>
              <a:rPr lang="sl-SI" sz="2800" dirty="0"/>
              <a:t>strateški cilj </a:t>
            </a:r>
            <a:r>
              <a:rPr lang="sl-SI" sz="2800" dirty="0" err="1"/>
              <a:t>ReNPIO</a:t>
            </a:r>
            <a:r>
              <a:rPr lang="sl-SI" sz="2800" dirty="0" smtClean="0"/>
              <a:t>).</a:t>
            </a:r>
          </a:p>
          <a:p>
            <a:r>
              <a:rPr lang="sl-SI" sz="2800" b="1" dirty="0"/>
              <a:t>Spodbujanje nadaljnjega kariernega razvoja </a:t>
            </a:r>
            <a:r>
              <a:rPr lang="sl-SI" sz="2800" dirty="0"/>
              <a:t>odraslih z informiranjem in svetovanjem o možnostih poklicnega </a:t>
            </a:r>
            <a:r>
              <a:rPr lang="sl-SI" sz="2800" dirty="0" err="1"/>
              <a:t>spopolnjevanja</a:t>
            </a:r>
            <a:r>
              <a:rPr lang="sl-SI" sz="2800" dirty="0"/>
              <a:t> za </a:t>
            </a:r>
            <a:r>
              <a:rPr lang="sl-SI" sz="2800" dirty="0" smtClean="0"/>
              <a:t>izboljšanje možnosti </a:t>
            </a:r>
            <a:r>
              <a:rPr lang="sl-SI" sz="2800" dirty="0"/>
              <a:t>na trgu </a:t>
            </a:r>
            <a:r>
              <a:rPr lang="sl-SI" sz="2800" dirty="0" smtClean="0"/>
              <a:t>dela za brezposelne in zaposlene (tretji </a:t>
            </a:r>
            <a:r>
              <a:rPr lang="sl-SI" sz="2800" dirty="0"/>
              <a:t>strateški cilj </a:t>
            </a:r>
            <a:r>
              <a:rPr lang="sl-SI" sz="2800" dirty="0" err="1"/>
              <a:t>ReNPIO</a:t>
            </a:r>
            <a:r>
              <a:rPr lang="sl-SI" sz="2800" dirty="0" smtClean="0"/>
              <a:t>).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1417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0070C0"/>
                </a:solidFill>
              </a:rPr>
              <a:t>ISIO CILJI DO </a:t>
            </a:r>
            <a:r>
              <a:rPr lang="sl-SI" sz="3600" b="1" dirty="0" smtClean="0">
                <a:solidFill>
                  <a:srgbClr val="0070C0"/>
                </a:solidFill>
              </a:rPr>
              <a:t>2020 – 2</a:t>
            </a:r>
          </a:p>
          <a:p>
            <a:pPr marL="0" indent="0">
              <a:buNone/>
            </a:pPr>
            <a:r>
              <a:rPr lang="sl-SI" sz="13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Ob vseh teh aktivnostih </a:t>
            </a:r>
            <a:r>
              <a:rPr lang="sl-SI" sz="2400" b="1" dirty="0" smtClean="0"/>
              <a:t>še posebej skrb za ranljive skupine odraslih</a:t>
            </a:r>
            <a:r>
              <a:rPr lang="sl-SI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Ter tudi povezovanje svetovanja s </a:t>
            </a:r>
            <a:r>
              <a:rPr lang="sl-SI" sz="2400" b="1" dirty="0" smtClean="0"/>
              <a:t>promocijo in izpeljevanjem postopkov vrednotenja in priznavanja neformalno in priložnostno  pridobljenega znanja</a:t>
            </a:r>
            <a:r>
              <a:rPr lang="sl-SI" sz="2400" dirty="0" smtClean="0"/>
              <a:t>, ki podpirajo aktivnosti  vseh treh strateških ciljev </a:t>
            </a:r>
            <a:r>
              <a:rPr lang="sl-SI" sz="2400" dirty="0" err="1" smtClean="0"/>
              <a:t>ReNPIO</a:t>
            </a:r>
            <a:r>
              <a:rPr lang="sl-SI" sz="2400" dirty="0" smtClean="0"/>
              <a:t>; več o tem tudi na portalu </a:t>
            </a:r>
            <a:r>
              <a:rPr lang="sl-SI" sz="2400" dirty="0" smtClean="0">
                <a:hlinkClick r:id="rId3"/>
              </a:rPr>
              <a:t>http://vpnz.acs.si</a:t>
            </a:r>
            <a:endParaRPr lang="sl-SI" sz="2400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Ter </a:t>
            </a:r>
            <a:r>
              <a:rPr lang="sl-SI" sz="2400" b="1" dirty="0" smtClean="0"/>
              <a:t>razvoj in krepitev partnerskega sodelovanja </a:t>
            </a:r>
            <a:r>
              <a:rPr lang="sl-SI" sz="2400" dirty="0" smtClean="0"/>
              <a:t>na nacionalni in regionalni ravni  za uresničevanje vseh ciljev IO!</a:t>
            </a:r>
          </a:p>
          <a:p>
            <a:pPr>
              <a:buFont typeface="Wingdings" pitchFamily="2" charset="2"/>
              <a:buChar char="Ø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7027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solidFill>
                  <a:srgbClr val="0070C0"/>
                </a:solidFill>
              </a:rPr>
              <a:t>USMERITVE EVROPSKE AGENDE ZA IZOBRAŽEVANJE ODRASLIH 2012-2014 </a:t>
            </a:r>
            <a:r>
              <a:rPr lang="sl-SI" sz="11200" b="1" dirty="0">
                <a:solidFill>
                  <a:srgbClr val="0070C0"/>
                </a:solidFill>
              </a:rPr>
              <a:t>(EK, </a:t>
            </a:r>
            <a:r>
              <a:rPr lang="sl-SI" sz="11200" b="1" dirty="0" smtClean="0">
                <a:solidFill>
                  <a:srgbClr val="0070C0"/>
                </a:solidFill>
              </a:rPr>
              <a:t>2011)</a:t>
            </a:r>
          </a:p>
          <a:p>
            <a:pPr marL="0" indent="0">
              <a:buNone/>
            </a:pPr>
            <a:endParaRPr lang="sl-SI" sz="37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8000" b="1" u="sng" dirty="0" smtClean="0"/>
              <a:t>5 </a:t>
            </a:r>
            <a:r>
              <a:rPr lang="sl-SI" sz="8000" b="1" u="sng" dirty="0"/>
              <a:t>prednostnih področij </a:t>
            </a:r>
            <a:r>
              <a:rPr lang="sl-SI" sz="8000" u="sng" dirty="0" smtClean="0"/>
              <a:t>: </a:t>
            </a:r>
            <a:r>
              <a:rPr lang="sl-SI" sz="8000" u="sng" dirty="0">
                <a:hlinkClick r:id="rId3"/>
              </a:rPr>
              <a:t>http://</a:t>
            </a:r>
            <a:r>
              <a:rPr lang="sl-SI" sz="8000" u="sng" dirty="0" smtClean="0">
                <a:hlinkClick r:id="rId3"/>
              </a:rPr>
              <a:t>ec.europa.eu/education/erasmus-for-all/doc/legal_sl.pdf</a:t>
            </a:r>
            <a:endParaRPr lang="sl-SI" sz="8000" u="sng" dirty="0" smtClean="0"/>
          </a:p>
          <a:p>
            <a:pPr marL="0" indent="0">
              <a:buNone/>
            </a:pPr>
            <a:endParaRPr lang="sl-SI" sz="8000" dirty="0"/>
          </a:p>
          <a:p>
            <a:pPr marL="0" indent="0">
              <a:buNone/>
            </a:pPr>
            <a:r>
              <a:rPr lang="sl-SI" sz="8000" b="1" dirty="0" smtClean="0"/>
              <a:t>1. </a:t>
            </a:r>
            <a:r>
              <a:rPr lang="sl-SI" sz="8000" b="1" u="sng" dirty="0" smtClean="0"/>
              <a:t>Izvajanja </a:t>
            </a:r>
            <a:r>
              <a:rPr lang="sl-SI" sz="8000" b="1" u="sng" dirty="0"/>
              <a:t>vseživljenjskega učenja in mobilnosti</a:t>
            </a:r>
            <a:r>
              <a:rPr lang="sl-SI" sz="8000" b="1" dirty="0">
                <a:solidFill>
                  <a:srgbClr val="0070C0"/>
                </a:solidFill>
              </a:rPr>
              <a:t>: </a:t>
            </a:r>
            <a:r>
              <a:rPr lang="sl-SI" sz="8000" b="1" dirty="0" smtClean="0">
                <a:solidFill>
                  <a:srgbClr val="0070C0"/>
                </a:solidFill>
              </a:rPr>
              <a:t>informiranje </a:t>
            </a:r>
            <a:r>
              <a:rPr lang="sl-SI" sz="8000" b="1" dirty="0">
                <a:solidFill>
                  <a:srgbClr val="0070C0"/>
                </a:solidFill>
              </a:rPr>
              <a:t>in svetovanje</a:t>
            </a:r>
            <a:r>
              <a:rPr lang="sl-SI" sz="8000" dirty="0"/>
              <a:t>; </a:t>
            </a:r>
            <a:r>
              <a:rPr lang="sl-SI" sz="8000" b="1" dirty="0">
                <a:solidFill>
                  <a:srgbClr val="0070C0"/>
                </a:solidFill>
              </a:rPr>
              <a:t>sistemi za vrednotenje  neformalnega in priložnostnega učenja</a:t>
            </a:r>
            <a:r>
              <a:rPr lang="sl-SI" sz="8000" dirty="0"/>
              <a:t>; spodbujanje sodelovanja delodajalcev; spodbujanje prilagodljivih oblik učenja za odrasle</a:t>
            </a:r>
            <a:r>
              <a:rPr lang="sl-SI" sz="8000" dirty="0" smtClean="0"/>
              <a:t>.</a:t>
            </a:r>
          </a:p>
          <a:p>
            <a:pPr marL="0" indent="0">
              <a:buNone/>
            </a:pPr>
            <a:r>
              <a:rPr lang="sl-SI" sz="8000" dirty="0" smtClean="0"/>
              <a:t>2</a:t>
            </a:r>
            <a:r>
              <a:rPr lang="sl-SI" sz="8000" dirty="0"/>
              <a:t>. </a:t>
            </a:r>
            <a:r>
              <a:rPr lang="sl-SI" sz="8000" b="1" dirty="0"/>
              <a:t>Izboljšanje kakovosti in učinkovitosti izobraževanja in usposabljanja</a:t>
            </a:r>
            <a:r>
              <a:rPr lang="sl-SI" sz="8000" dirty="0" smtClean="0"/>
              <a:t>.</a:t>
            </a:r>
          </a:p>
          <a:p>
            <a:pPr marL="0" indent="0">
              <a:buNone/>
            </a:pPr>
            <a:r>
              <a:rPr lang="sl-SI" sz="8000" dirty="0" smtClean="0"/>
              <a:t>3</a:t>
            </a:r>
            <a:r>
              <a:rPr lang="sl-SI" sz="8000" dirty="0"/>
              <a:t>. </a:t>
            </a:r>
            <a:r>
              <a:rPr lang="sl-SI" sz="8000" b="1" dirty="0"/>
              <a:t>Spodbujanje pravičnosti, socialne kohezije in aktivnega državljanstva </a:t>
            </a:r>
            <a:r>
              <a:rPr lang="sl-SI" sz="8000" dirty="0"/>
              <a:t>s pomočjo izobraževanja odraslih</a:t>
            </a:r>
            <a:r>
              <a:rPr lang="sl-SI" sz="8000" dirty="0" smtClean="0"/>
              <a:t>.</a:t>
            </a:r>
          </a:p>
          <a:p>
            <a:pPr marL="0" indent="0">
              <a:buNone/>
            </a:pPr>
            <a:r>
              <a:rPr lang="sl-SI" sz="8000" dirty="0" smtClean="0"/>
              <a:t>4</a:t>
            </a:r>
            <a:r>
              <a:rPr lang="sl-SI" sz="8000" dirty="0"/>
              <a:t>. </a:t>
            </a:r>
            <a:r>
              <a:rPr lang="sl-SI" sz="8000" b="1" dirty="0"/>
              <a:t>Spodbujanje ustvarjalnosti in inovativnosti odraslih </a:t>
            </a:r>
            <a:r>
              <a:rPr lang="sl-SI" sz="8000" dirty="0"/>
              <a:t>in njihovih učnih okolij</a:t>
            </a:r>
            <a:r>
              <a:rPr lang="sl-SI" sz="8000" dirty="0" smtClean="0"/>
              <a:t>.</a:t>
            </a:r>
          </a:p>
          <a:p>
            <a:pPr marL="0" indent="0">
              <a:buNone/>
            </a:pPr>
            <a:r>
              <a:rPr lang="sl-SI" sz="8000" dirty="0" smtClean="0"/>
              <a:t>5</a:t>
            </a:r>
            <a:r>
              <a:rPr lang="sl-SI" sz="8000" b="1" dirty="0"/>
              <a:t>. Izboljšanje zbirke znanja </a:t>
            </a:r>
            <a:r>
              <a:rPr lang="sl-SI" sz="8000" dirty="0"/>
              <a:t>o izobraževanju odraslih </a:t>
            </a:r>
            <a:r>
              <a:rPr lang="sl-SI" sz="8000" b="1" dirty="0"/>
              <a:t>in spremljanje </a:t>
            </a:r>
            <a:r>
              <a:rPr lang="sl-SI" sz="8000" dirty="0"/>
              <a:t>področja IO.</a:t>
            </a:r>
          </a:p>
          <a:p>
            <a:endParaRPr lang="sl-SI" sz="5100" dirty="0"/>
          </a:p>
        </p:txBody>
      </p:sp>
    </p:spTree>
    <p:extLst>
      <p:ext uri="{BB962C8B-B14F-4D97-AF65-F5344CB8AC3E}">
        <p14:creationId xmlns:p14="http://schemas.microsoft.com/office/powerpoint/2010/main" xmlns="" val="1417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b="1" dirty="0" smtClean="0">
                <a:solidFill>
                  <a:srgbClr val="0070C0"/>
                </a:solidFill>
              </a:rPr>
              <a:t>ZNANJE NAJ BO PRILOŽNOST ZA VSE!</a:t>
            </a:r>
          </a:p>
          <a:p>
            <a:pPr marL="0" indent="0" algn="ctr">
              <a:buNone/>
            </a:pPr>
            <a:endParaRPr lang="sl-SI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l-SI" sz="2400" b="1" dirty="0" smtClean="0">
                <a:solidFill>
                  <a:srgbClr val="0070C0"/>
                </a:solidFill>
              </a:rPr>
              <a:t>Hvala za pozornost!</a:t>
            </a:r>
          </a:p>
          <a:p>
            <a:pPr marL="0" indent="0" algn="ctr">
              <a:buNone/>
            </a:pPr>
            <a:r>
              <a:rPr lang="sl-SI" sz="2400" b="1" dirty="0" smtClean="0">
                <a:solidFill>
                  <a:srgbClr val="0070C0"/>
                </a:solidFill>
              </a:rPr>
              <a:t> </a:t>
            </a:r>
            <a:r>
              <a:rPr lang="sl-SI" sz="2400" b="1" dirty="0" err="1" smtClean="0">
                <a:solidFill>
                  <a:srgbClr val="0070C0"/>
                </a:solidFill>
                <a:hlinkClick r:id="rId3"/>
              </a:rPr>
              <a:t>tanja.vilic.klenovsek@acs.si</a:t>
            </a:r>
            <a:endParaRPr lang="sl-SI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TANJA\DOKUMENTI\Svet mreza11\IMG_92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117" y="2276872"/>
            <a:ext cx="4608195" cy="2807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7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800" b="1" dirty="0" smtClean="0">
                <a:solidFill>
                  <a:srgbClr val="0070C0"/>
                </a:solidFill>
              </a:rPr>
              <a:t>KOMPLEKSNOST IZOBRAŽEVANJA ODRASLIH IN SVETOVALNA DEJAVNOST</a:t>
            </a: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sz="2800" dirty="0"/>
              <a:t>Zadnjih </a:t>
            </a:r>
            <a:r>
              <a:rPr lang="sl-SI" sz="2800" dirty="0" smtClean="0"/>
              <a:t>15 </a:t>
            </a:r>
            <a:r>
              <a:rPr lang="sl-SI" sz="2800" dirty="0"/>
              <a:t>let: razvoj različnih oblik svetovalne dejavnosti v IO </a:t>
            </a:r>
          </a:p>
          <a:p>
            <a:pPr lvl="0"/>
            <a:r>
              <a:rPr lang="sl-SI" sz="2800" dirty="0"/>
              <a:t>Svetovalna dejavnost kot ena ključnih infrastrukturnih dejavnosti v </a:t>
            </a:r>
            <a:r>
              <a:rPr lang="sl-SI" sz="2800" dirty="0" smtClean="0"/>
              <a:t>IO, ki:</a:t>
            </a:r>
          </a:p>
          <a:p>
            <a:pPr lvl="0"/>
            <a:endParaRPr lang="sl-SI" sz="2800" dirty="0"/>
          </a:p>
          <a:p>
            <a:pPr lvl="0">
              <a:buFont typeface="Wingdings" pitchFamily="2" charset="2"/>
              <a:buChar char="Ø"/>
            </a:pPr>
            <a:r>
              <a:rPr lang="sl-SI" sz="2800" dirty="0"/>
              <a:t>prispeva k uresničevanju strateških ciljev IO in</a:t>
            </a:r>
          </a:p>
          <a:p>
            <a:pPr lvl="0">
              <a:buFont typeface="Wingdings" pitchFamily="2" charset="2"/>
              <a:buChar char="Ø"/>
            </a:pPr>
            <a:r>
              <a:rPr lang="sl-SI" sz="2800" dirty="0"/>
              <a:t>prispeva k uresničevanju individualnih izobraževalnih/učnih ciljev odraslega  </a:t>
            </a:r>
          </a:p>
          <a:p>
            <a:pPr marL="0" indent="0"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3800" b="1" dirty="0" smtClean="0">
                <a:solidFill>
                  <a:srgbClr val="0070C0"/>
                </a:solidFill>
              </a:rPr>
              <a:t>POMEMBNO MESTO 14 REGIONALNIH </a:t>
            </a:r>
          </a:p>
          <a:p>
            <a:pPr marL="0" indent="0">
              <a:buNone/>
            </a:pPr>
            <a:r>
              <a:rPr lang="sl-SI" sz="3800" b="1" dirty="0" smtClean="0">
                <a:solidFill>
                  <a:srgbClr val="0070C0"/>
                </a:solidFill>
              </a:rPr>
              <a:t>SVETOVALNIH SREDIŠČ V IO V SLOVENIJI</a:t>
            </a:r>
          </a:p>
          <a:p>
            <a:pPr marL="0" indent="0">
              <a:buNone/>
            </a:pPr>
            <a:endParaRPr lang="sl-SI" u="sng" dirty="0" smtClean="0"/>
          </a:p>
          <a:p>
            <a:pPr marL="0" indent="0">
              <a:buNone/>
            </a:pPr>
            <a:r>
              <a:rPr lang="sl-SI" sz="2800" u="sng" dirty="0" smtClean="0"/>
              <a:t>2 </a:t>
            </a:r>
            <a:r>
              <a:rPr lang="sl-SI" sz="2800" u="sng" dirty="0"/>
              <a:t>TEMELJNA </a:t>
            </a:r>
            <a:r>
              <a:rPr lang="sl-SI" sz="2800" u="sng" dirty="0" smtClean="0"/>
              <a:t>CILJA:</a:t>
            </a:r>
          </a:p>
          <a:p>
            <a:pPr marL="0" indent="0">
              <a:buNone/>
            </a:pPr>
            <a:endParaRPr lang="sl-SI" sz="2800" u="sng" dirty="0"/>
          </a:p>
          <a:p>
            <a:pPr lvl="0"/>
            <a:r>
              <a:rPr lang="sl-SI" sz="2800" b="1" dirty="0">
                <a:solidFill>
                  <a:srgbClr val="0070C0"/>
                </a:solidFill>
              </a:rPr>
              <a:t>Svetovalna podpora posamezniku</a:t>
            </a:r>
            <a:r>
              <a:rPr lang="sl-SI" sz="2800" dirty="0"/>
              <a:t>: </a:t>
            </a:r>
            <a:endParaRPr lang="sl-SI" sz="2800" dirty="0" smtClean="0"/>
          </a:p>
          <a:p>
            <a:pPr marL="0" lvl="0" indent="0">
              <a:buNone/>
            </a:pPr>
            <a:r>
              <a:rPr lang="sl-SI" sz="2800" dirty="0" smtClean="0"/>
              <a:t>za </a:t>
            </a:r>
            <a:r>
              <a:rPr lang="sl-SI" sz="2800" dirty="0"/>
              <a:t>večjo dostopnost in </a:t>
            </a:r>
            <a:r>
              <a:rPr lang="sl-SI" sz="2800" dirty="0" smtClean="0"/>
              <a:t>vključenost v </a:t>
            </a:r>
            <a:r>
              <a:rPr lang="sl-SI" sz="2800" dirty="0"/>
              <a:t>IO </a:t>
            </a:r>
            <a:endParaRPr lang="sl-SI" sz="2800" dirty="0" smtClean="0"/>
          </a:p>
          <a:p>
            <a:pPr marL="0" lvl="0" indent="0">
              <a:buNone/>
            </a:pPr>
            <a:r>
              <a:rPr lang="sl-SI" sz="2800" dirty="0" smtClean="0"/>
              <a:t>in </a:t>
            </a:r>
            <a:r>
              <a:rPr lang="sl-SI" sz="2800" dirty="0"/>
              <a:t>za večjo uspešnost </a:t>
            </a:r>
            <a:r>
              <a:rPr lang="sl-SI" sz="2800" dirty="0" smtClean="0"/>
              <a:t>ter učinkovitost.</a:t>
            </a:r>
            <a:endParaRPr lang="sl-SI" sz="2800" dirty="0"/>
          </a:p>
          <a:p>
            <a:pPr lvl="0"/>
            <a:r>
              <a:rPr lang="sl-SI" sz="2800" b="1" dirty="0">
                <a:solidFill>
                  <a:srgbClr val="0070C0"/>
                </a:solidFill>
              </a:rPr>
              <a:t>Povezovanje organizacij v partnersko mrežo</a:t>
            </a:r>
            <a:r>
              <a:rPr lang="sl-SI" sz="2800" dirty="0"/>
              <a:t>: </a:t>
            </a:r>
            <a:endParaRPr lang="sl-SI" sz="2800" dirty="0" smtClean="0"/>
          </a:p>
          <a:p>
            <a:pPr marL="0" lvl="0" indent="0">
              <a:buNone/>
            </a:pPr>
            <a:r>
              <a:rPr lang="sl-SI" sz="2800" dirty="0" smtClean="0"/>
              <a:t>za </a:t>
            </a:r>
            <a:r>
              <a:rPr lang="sl-SI" sz="2800" dirty="0"/>
              <a:t>večjo celovitost in kakovost svetovanja ter </a:t>
            </a:r>
            <a:r>
              <a:rPr lang="sl-SI" sz="2800" dirty="0" smtClean="0"/>
              <a:t>razvoja </a:t>
            </a:r>
            <a:r>
              <a:rPr lang="sl-SI" sz="2800" dirty="0"/>
              <a:t>IO v </a:t>
            </a:r>
            <a:r>
              <a:rPr lang="sl-SI" sz="2800" dirty="0" smtClean="0"/>
              <a:t>regiji. </a:t>
            </a:r>
            <a:endParaRPr lang="sl-SI" sz="2800" dirty="0"/>
          </a:p>
        </p:txBody>
      </p:sp>
      <p:pic>
        <p:nvPicPr>
          <p:cNvPr id="6" name="Picture 5" descr="ISIO_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4559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17443"/>
          </a:xfrm>
        </p:spPr>
        <p:txBody>
          <a:bodyPr>
            <a:normAutofit fontScale="55000" lnSpcReduction="20000"/>
          </a:bodyPr>
          <a:lstStyle/>
          <a:p>
            <a:pPr marL="0" indent="0" eaLnBrk="0" hangingPunct="0">
              <a:buNone/>
              <a:defRPr/>
            </a:pPr>
            <a:r>
              <a:rPr lang="sl-SI" sz="5800" b="1" dirty="0" smtClean="0">
                <a:solidFill>
                  <a:srgbClr val="0070C0"/>
                </a:solidFill>
              </a:rPr>
              <a:t>ISIO SREDIŠČA V ŠTEVILKAH </a:t>
            </a:r>
          </a:p>
          <a:p>
            <a:pPr marL="0" indent="0" eaLnBrk="0" hangingPunct="0">
              <a:buNone/>
              <a:defRPr/>
            </a:pPr>
            <a:endParaRPr lang="sl-SI" sz="2500" b="1" dirty="0" smtClean="0">
              <a:solidFill>
                <a:srgbClr val="0070C0"/>
              </a:solidFill>
            </a:endParaRPr>
          </a:p>
          <a:p>
            <a:pPr marL="457200" indent="-457200" eaLnBrk="0" hangingPunct="0">
              <a:buFont typeface="Arial" charset="0"/>
              <a:buChar char="•"/>
              <a:defRPr/>
            </a:pPr>
            <a:r>
              <a:rPr lang="sl-SI" sz="4400" u="sng" dirty="0" smtClean="0">
                <a:solidFill>
                  <a:srgbClr val="002060"/>
                </a:solidFill>
              </a:rPr>
              <a:t>V </a:t>
            </a:r>
            <a:r>
              <a:rPr lang="sl-SI" sz="4400" u="sng" dirty="0">
                <a:solidFill>
                  <a:srgbClr val="002060"/>
                </a:solidFill>
              </a:rPr>
              <a:t>letu </a:t>
            </a:r>
            <a:r>
              <a:rPr lang="sl-SI" sz="4400" u="sng" dirty="0" smtClean="0">
                <a:solidFill>
                  <a:srgbClr val="002060"/>
                </a:solidFill>
              </a:rPr>
              <a:t>2013</a:t>
            </a:r>
            <a:r>
              <a:rPr lang="sl-SI" sz="4400" dirty="0" smtClean="0">
                <a:solidFill>
                  <a:srgbClr val="002060"/>
                </a:solidFill>
              </a:rPr>
              <a:t>: </a:t>
            </a:r>
            <a:r>
              <a:rPr lang="sl-SI" sz="4400" b="1" dirty="0">
                <a:solidFill>
                  <a:srgbClr val="002060"/>
                </a:solidFill>
              </a:rPr>
              <a:t>14 </a:t>
            </a:r>
            <a:r>
              <a:rPr lang="sl-SI" sz="4400" b="1" dirty="0" smtClean="0">
                <a:solidFill>
                  <a:srgbClr val="002060"/>
                </a:solidFill>
              </a:rPr>
              <a:t>svetovalnih </a:t>
            </a:r>
            <a:r>
              <a:rPr lang="sl-SI" sz="4400" b="1" dirty="0">
                <a:solidFill>
                  <a:srgbClr val="002060"/>
                </a:solidFill>
              </a:rPr>
              <a:t>središč</a:t>
            </a:r>
            <a:r>
              <a:rPr lang="sl-SI" sz="4400" dirty="0">
                <a:solidFill>
                  <a:srgbClr val="002060"/>
                </a:solidFill>
              </a:rPr>
              <a:t>, ki </a:t>
            </a:r>
            <a:endParaRPr lang="sl-SI" sz="4400" dirty="0" smtClean="0">
              <a:solidFill>
                <a:srgbClr val="002060"/>
              </a:solidFill>
            </a:endParaRPr>
          </a:p>
          <a:p>
            <a:pPr marL="0" indent="0" eaLnBrk="0" hangingPunct="0">
              <a:buNone/>
              <a:defRPr/>
            </a:pPr>
            <a:r>
              <a:rPr lang="sl-SI" sz="4400" dirty="0" smtClean="0">
                <a:solidFill>
                  <a:srgbClr val="002060"/>
                </a:solidFill>
              </a:rPr>
              <a:t>delujejo </a:t>
            </a:r>
            <a:r>
              <a:rPr lang="sl-SI" sz="4400" dirty="0">
                <a:solidFill>
                  <a:srgbClr val="002060"/>
                </a:solidFill>
              </a:rPr>
              <a:t>tudi na </a:t>
            </a:r>
            <a:r>
              <a:rPr lang="sl-SI" sz="4400" b="1" dirty="0" smtClean="0">
                <a:solidFill>
                  <a:srgbClr val="002060"/>
                </a:solidFill>
              </a:rPr>
              <a:t>50 </a:t>
            </a:r>
            <a:r>
              <a:rPr lang="sl-SI" sz="4400" b="1" dirty="0">
                <a:solidFill>
                  <a:srgbClr val="002060"/>
                </a:solidFill>
              </a:rPr>
              <a:t>t.i. </a:t>
            </a:r>
            <a:r>
              <a:rPr lang="sl-SI" sz="4400" b="1" dirty="0" err="1" smtClean="0">
                <a:solidFill>
                  <a:srgbClr val="002060"/>
                </a:solidFill>
              </a:rPr>
              <a:t>dislokacij</a:t>
            </a:r>
            <a:r>
              <a:rPr lang="sl-SI" sz="4400" b="1" dirty="0" smtClean="0">
                <a:solidFill>
                  <a:srgbClr val="002060"/>
                </a:solidFill>
              </a:rPr>
              <a:t> </a:t>
            </a:r>
            <a:r>
              <a:rPr lang="sl-SI" sz="4400" dirty="0" smtClean="0">
                <a:solidFill>
                  <a:srgbClr val="002060"/>
                </a:solidFill>
              </a:rPr>
              <a:t>in imajo </a:t>
            </a:r>
          </a:p>
          <a:p>
            <a:pPr marL="0" indent="0" eaLnBrk="0" hangingPunct="0">
              <a:buNone/>
              <a:defRPr/>
            </a:pPr>
            <a:r>
              <a:rPr lang="sl-SI" sz="4400" dirty="0" smtClean="0">
                <a:solidFill>
                  <a:srgbClr val="002060"/>
                </a:solidFill>
              </a:rPr>
              <a:t>tudi </a:t>
            </a:r>
            <a:r>
              <a:rPr lang="sl-SI" sz="4400" b="1" dirty="0" smtClean="0">
                <a:solidFill>
                  <a:srgbClr val="002060"/>
                </a:solidFill>
              </a:rPr>
              <a:t>mobilno svetovalno službo</a:t>
            </a:r>
            <a:r>
              <a:rPr lang="sl-SI" sz="4400" dirty="0" smtClean="0">
                <a:solidFill>
                  <a:srgbClr val="002060"/>
                </a:solidFill>
              </a:rPr>
              <a:t> </a:t>
            </a:r>
            <a:endParaRPr lang="sl-SI" sz="4400" dirty="0">
              <a:solidFill>
                <a:srgbClr val="002060"/>
              </a:solidFill>
            </a:endParaRPr>
          </a:p>
          <a:p>
            <a:pPr marL="457200" indent="-457200" eaLnBrk="0" hangingPunct="0">
              <a:buFont typeface="Arial" charset="0"/>
              <a:buChar char="•"/>
              <a:defRPr/>
            </a:pPr>
            <a:r>
              <a:rPr lang="sl-SI" sz="4400" u="sng" dirty="0">
                <a:solidFill>
                  <a:srgbClr val="002060"/>
                </a:solidFill>
              </a:rPr>
              <a:t>Vsa središča </a:t>
            </a:r>
            <a:r>
              <a:rPr lang="sl-SI" sz="4400" dirty="0">
                <a:solidFill>
                  <a:srgbClr val="002060"/>
                </a:solidFill>
              </a:rPr>
              <a:t>imajo vzpostavljena </a:t>
            </a:r>
            <a:endParaRPr lang="sl-SI" sz="4400" dirty="0" smtClean="0">
              <a:solidFill>
                <a:srgbClr val="002060"/>
              </a:solidFill>
            </a:endParaRPr>
          </a:p>
          <a:p>
            <a:pPr marL="0" indent="0" eaLnBrk="0" hangingPunct="0">
              <a:buNone/>
              <a:defRPr/>
            </a:pPr>
            <a:r>
              <a:rPr lang="sl-SI" sz="4400" b="1" dirty="0" smtClean="0">
                <a:solidFill>
                  <a:srgbClr val="002060"/>
                </a:solidFill>
              </a:rPr>
              <a:t>partnersko omrežja</a:t>
            </a:r>
            <a:r>
              <a:rPr lang="sl-SI" sz="4400" dirty="0">
                <a:solidFill>
                  <a:srgbClr val="002060"/>
                </a:solidFill>
              </a:rPr>
              <a:t>, v katerih združujejo </a:t>
            </a:r>
            <a:endParaRPr lang="sl-SI" sz="4400" dirty="0" smtClean="0">
              <a:solidFill>
                <a:srgbClr val="002060"/>
              </a:solidFill>
            </a:endParaRPr>
          </a:p>
          <a:p>
            <a:pPr marL="0" indent="0" eaLnBrk="0" hangingPunct="0">
              <a:buNone/>
              <a:defRPr/>
            </a:pPr>
            <a:r>
              <a:rPr lang="sl-SI" sz="4400" b="1" dirty="0" smtClean="0">
                <a:solidFill>
                  <a:srgbClr val="002060"/>
                </a:solidFill>
              </a:rPr>
              <a:t>preko </a:t>
            </a:r>
            <a:r>
              <a:rPr lang="sl-SI" sz="4400" b="1" dirty="0">
                <a:solidFill>
                  <a:srgbClr val="002060"/>
                </a:solidFill>
              </a:rPr>
              <a:t>250 partnerjev</a:t>
            </a:r>
          </a:p>
          <a:p>
            <a:pPr marL="457200" indent="-457200" eaLnBrk="0" hangingPunct="0">
              <a:buFont typeface="Arial" charset="0"/>
              <a:buChar char="•"/>
              <a:defRPr/>
            </a:pPr>
            <a:r>
              <a:rPr lang="sl-SI" sz="4400" u="sng" dirty="0">
                <a:solidFill>
                  <a:srgbClr val="002060"/>
                </a:solidFill>
              </a:rPr>
              <a:t>V letih </a:t>
            </a:r>
            <a:r>
              <a:rPr lang="sl-SI" sz="4400" u="sng" dirty="0" smtClean="0">
                <a:solidFill>
                  <a:srgbClr val="002060"/>
                </a:solidFill>
              </a:rPr>
              <a:t>2001-2012</a:t>
            </a:r>
            <a:r>
              <a:rPr lang="sl-SI" sz="4400" b="1" dirty="0" smtClean="0">
                <a:solidFill>
                  <a:srgbClr val="002060"/>
                </a:solidFill>
              </a:rPr>
              <a:t>:  </a:t>
            </a:r>
            <a:r>
              <a:rPr lang="sl-SI" sz="4400" dirty="0">
                <a:solidFill>
                  <a:srgbClr val="002060"/>
                </a:solidFill>
              </a:rPr>
              <a:t>so </a:t>
            </a:r>
            <a:r>
              <a:rPr lang="sl-SI" sz="4400" dirty="0" smtClean="0">
                <a:solidFill>
                  <a:srgbClr val="002060"/>
                </a:solidFill>
              </a:rPr>
              <a:t>nudili </a:t>
            </a:r>
            <a:r>
              <a:rPr lang="sl-SI" sz="4400" dirty="0">
                <a:solidFill>
                  <a:srgbClr val="002060"/>
                </a:solidFill>
              </a:rPr>
              <a:t>svetovalne </a:t>
            </a:r>
            <a:endParaRPr lang="sl-SI" sz="4400" dirty="0" smtClean="0">
              <a:solidFill>
                <a:srgbClr val="002060"/>
              </a:solidFill>
            </a:endParaRPr>
          </a:p>
          <a:p>
            <a:pPr marL="0" indent="0" eaLnBrk="0" hangingPunct="0">
              <a:buNone/>
              <a:defRPr/>
            </a:pPr>
            <a:r>
              <a:rPr lang="sl-SI" sz="4400" dirty="0" smtClean="0">
                <a:solidFill>
                  <a:srgbClr val="002060"/>
                </a:solidFill>
              </a:rPr>
              <a:t>storitve </a:t>
            </a:r>
            <a:r>
              <a:rPr lang="sl-SI" sz="4400" b="1" dirty="0" smtClean="0">
                <a:solidFill>
                  <a:srgbClr val="002060"/>
                </a:solidFill>
              </a:rPr>
              <a:t>več </a:t>
            </a:r>
            <a:r>
              <a:rPr lang="sl-SI" sz="4400" b="1" dirty="0">
                <a:solidFill>
                  <a:srgbClr val="002060"/>
                </a:solidFill>
              </a:rPr>
              <a:t>kot </a:t>
            </a:r>
            <a:r>
              <a:rPr lang="sl-SI" sz="4400" b="1" dirty="0" smtClean="0">
                <a:solidFill>
                  <a:srgbClr val="002060"/>
                </a:solidFill>
              </a:rPr>
              <a:t>190.000 </a:t>
            </a:r>
            <a:r>
              <a:rPr lang="sl-SI" sz="4400" b="1" dirty="0">
                <a:solidFill>
                  <a:srgbClr val="002060"/>
                </a:solidFill>
              </a:rPr>
              <a:t>odraslim</a:t>
            </a:r>
          </a:p>
          <a:p>
            <a:pPr marL="457200" indent="-457200" eaLnBrk="0" hangingPunct="0">
              <a:buFont typeface="Arial" charset="0"/>
              <a:buChar char="•"/>
              <a:defRPr/>
            </a:pPr>
            <a:r>
              <a:rPr lang="sl-SI" sz="4400" u="sng" dirty="0">
                <a:solidFill>
                  <a:srgbClr val="002060"/>
                </a:solidFill>
              </a:rPr>
              <a:t>V delo je vključenih</a:t>
            </a:r>
            <a:r>
              <a:rPr lang="sl-SI" sz="4400" dirty="0">
                <a:solidFill>
                  <a:srgbClr val="002060"/>
                </a:solidFill>
              </a:rPr>
              <a:t> </a:t>
            </a:r>
            <a:r>
              <a:rPr lang="sl-SI" sz="4400" b="1" dirty="0">
                <a:solidFill>
                  <a:srgbClr val="002060"/>
                </a:solidFill>
              </a:rPr>
              <a:t>50</a:t>
            </a:r>
            <a:r>
              <a:rPr lang="sl-SI" sz="4400" dirty="0">
                <a:solidFill>
                  <a:srgbClr val="002060"/>
                </a:solidFill>
              </a:rPr>
              <a:t> </a:t>
            </a:r>
            <a:r>
              <a:rPr lang="sl-SI" sz="4400" b="1" dirty="0">
                <a:solidFill>
                  <a:srgbClr val="002060"/>
                </a:solidFill>
              </a:rPr>
              <a:t>svetovalcev</a:t>
            </a:r>
            <a:r>
              <a:rPr lang="sl-SI" sz="4400" dirty="0">
                <a:solidFill>
                  <a:srgbClr val="002060"/>
                </a:solidFill>
              </a:rPr>
              <a:t>, ki so </a:t>
            </a:r>
            <a:r>
              <a:rPr lang="sl-SI" sz="4400" dirty="0" smtClean="0">
                <a:solidFill>
                  <a:srgbClr val="002060"/>
                </a:solidFill>
              </a:rPr>
              <a:t>zaposleni</a:t>
            </a:r>
          </a:p>
          <a:p>
            <a:pPr marL="0" indent="0" eaLnBrk="0" hangingPunct="0">
              <a:buNone/>
              <a:defRPr/>
            </a:pPr>
            <a:r>
              <a:rPr lang="sl-SI" sz="4400" dirty="0" smtClean="0">
                <a:solidFill>
                  <a:srgbClr val="002060"/>
                </a:solidFill>
              </a:rPr>
              <a:t> </a:t>
            </a:r>
            <a:r>
              <a:rPr lang="sl-SI" sz="4400" dirty="0">
                <a:solidFill>
                  <a:srgbClr val="002060"/>
                </a:solidFill>
              </a:rPr>
              <a:t>s polnim ali delnim časom</a:t>
            </a:r>
          </a:p>
          <a:p>
            <a:pPr marL="457200" indent="-457200" eaLnBrk="0" hangingPunct="0">
              <a:buFont typeface="Arial" charset="0"/>
              <a:buChar char="•"/>
              <a:defRPr/>
            </a:pPr>
            <a:r>
              <a:rPr lang="sl-SI" sz="4400" u="sng" dirty="0" smtClean="0">
                <a:solidFill>
                  <a:srgbClr val="002060"/>
                </a:solidFill>
              </a:rPr>
              <a:t>Več na skupni </a:t>
            </a:r>
            <a:r>
              <a:rPr lang="sl-SI" sz="4400" u="sng" dirty="0">
                <a:solidFill>
                  <a:srgbClr val="002060"/>
                </a:solidFill>
              </a:rPr>
              <a:t>ISIO </a:t>
            </a:r>
            <a:r>
              <a:rPr lang="sl-SI" sz="4400" u="sng" dirty="0" smtClean="0">
                <a:solidFill>
                  <a:srgbClr val="002060"/>
                </a:solidFill>
              </a:rPr>
              <a:t>spletni strani</a:t>
            </a:r>
            <a:r>
              <a:rPr lang="sl-SI" sz="4400" dirty="0" smtClean="0">
                <a:solidFill>
                  <a:srgbClr val="002060"/>
                </a:solidFill>
              </a:rPr>
              <a:t>: </a:t>
            </a:r>
            <a:r>
              <a:rPr lang="sl-SI" sz="4400" b="1" u="sng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sl-SI" sz="4400" b="1" u="sng" dirty="0" smtClean="0">
                <a:solidFill>
                  <a:srgbClr val="002060"/>
                </a:solidFill>
                <a:hlinkClick r:id="rId3"/>
              </a:rPr>
              <a:t>isio.acs.si</a:t>
            </a:r>
            <a:endParaRPr lang="sl-SI" sz="4400" b="1" u="sng" dirty="0" smtClean="0">
              <a:solidFill>
                <a:srgbClr val="002060"/>
              </a:solidFill>
            </a:endParaRPr>
          </a:p>
          <a:p>
            <a:pPr marL="457200" indent="-457200" eaLnBrk="0" hangingPunct="0">
              <a:buFont typeface="Arial" charset="0"/>
              <a:buChar char="•"/>
              <a:defRPr/>
            </a:pPr>
            <a:endParaRPr lang="sl-SI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anja\AppData\Local\Microsoft\Windows\Temporary Internet Files\Content.Outlook\HQ0665QN\Dnevi svetovalnih središč 2011-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664296" cy="21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VIZIJA NACIONALNEGA PROGRAMA IZOBRAŽEVANJA ODRASLIH DO LETA 2020</a:t>
            </a:r>
          </a:p>
          <a:p>
            <a:pPr marL="0" indent="0">
              <a:buNone/>
            </a:pPr>
            <a:endParaRPr lang="sl-S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/>
              <a:t>Vsakemu odraslemu prebivalcu Slovenije bomo omogočili enake možnosti za kakovostno izobraževanje v vseh življenjskih obdobjih.</a:t>
            </a:r>
          </a:p>
          <a:p>
            <a:pPr marL="0" indent="0">
              <a:buNone/>
            </a:pPr>
            <a:r>
              <a:rPr lang="sl-SI" sz="2400" dirty="0" smtClean="0"/>
              <a:t>(</a:t>
            </a:r>
            <a:r>
              <a:rPr lang="sl-SI" sz="2400" dirty="0" err="1" smtClean="0"/>
              <a:t>ReNPIO</a:t>
            </a:r>
            <a:r>
              <a:rPr lang="sl-SI" sz="2400" dirty="0" smtClean="0"/>
              <a:t> 2013-2020, predlog, april 2013)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13692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4600" b="1" dirty="0">
                <a:solidFill>
                  <a:srgbClr val="0070C0"/>
                </a:solidFill>
              </a:rPr>
              <a:t>KLJUČNE TEME NADALJNJEGA RAZVOJA IO MORAJO </a:t>
            </a:r>
            <a:r>
              <a:rPr lang="sl-SI" sz="4600" b="1" dirty="0" smtClean="0">
                <a:solidFill>
                  <a:srgbClr val="0070C0"/>
                </a:solidFill>
              </a:rPr>
              <a:t>BITI</a:t>
            </a:r>
          </a:p>
          <a:p>
            <a:pPr marL="0" indent="0">
              <a:buNone/>
            </a:pPr>
            <a:endParaRPr lang="sl-SI" sz="4600" b="1" dirty="0">
              <a:solidFill>
                <a:srgbClr val="0070C0"/>
              </a:solidFill>
            </a:endParaRPr>
          </a:p>
          <a:p>
            <a:pPr lvl="0"/>
            <a:r>
              <a:rPr lang="sl-SI" sz="3400" b="1" dirty="0" err="1" smtClean="0"/>
              <a:t>Vseživljenjskost</a:t>
            </a:r>
            <a:r>
              <a:rPr lang="sl-SI" sz="3400" b="1" dirty="0" smtClean="0"/>
              <a:t> učenja: </a:t>
            </a:r>
            <a:r>
              <a:rPr lang="sl-SI" sz="3400" b="1" dirty="0"/>
              <a:t>izobraževanje odraslih </a:t>
            </a:r>
            <a:r>
              <a:rPr lang="sl-SI" sz="3400" b="1" dirty="0" smtClean="0"/>
              <a:t>kot </a:t>
            </a:r>
            <a:r>
              <a:rPr lang="sl-SI" sz="3400" dirty="0" smtClean="0"/>
              <a:t>pomemben </a:t>
            </a:r>
            <a:r>
              <a:rPr lang="sl-SI" sz="3400" b="1" dirty="0"/>
              <a:t>dejavnik </a:t>
            </a:r>
            <a:r>
              <a:rPr lang="sl-SI" sz="3400" dirty="0"/>
              <a:t>vzpostavljanja, razvoja in ohranjanja </a:t>
            </a:r>
            <a:r>
              <a:rPr lang="sl-SI" sz="3400" b="1" dirty="0"/>
              <a:t>države </a:t>
            </a:r>
            <a:r>
              <a:rPr lang="sl-SI" sz="3400" b="1" dirty="0" smtClean="0"/>
              <a:t>blaginje.</a:t>
            </a:r>
          </a:p>
          <a:p>
            <a:pPr lvl="0"/>
            <a:endParaRPr lang="sl-SI" sz="3400" b="1" dirty="0" smtClean="0"/>
          </a:p>
          <a:p>
            <a:pPr lvl="0"/>
            <a:r>
              <a:rPr lang="sl-SI" sz="3400" b="1" dirty="0" smtClean="0"/>
              <a:t>Večja </a:t>
            </a:r>
            <a:r>
              <a:rPr lang="sl-SI" sz="3400" b="1" dirty="0"/>
              <a:t>enakost in pravičnost </a:t>
            </a:r>
            <a:r>
              <a:rPr lang="sl-SI" sz="3400" dirty="0"/>
              <a:t>pri dostopu do izobraževanja in učenja </a:t>
            </a:r>
            <a:r>
              <a:rPr lang="sl-SI" sz="3400" dirty="0" smtClean="0"/>
              <a:t>odraslih (posebna skrb za ranljive skupine odraslih).</a:t>
            </a:r>
          </a:p>
          <a:p>
            <a:pPr lvl="0"/>
            <a:endParaRPr lang="sl-SI" sz="3400" dirty="0"/>
          </a:p>
          <a:p>
            <a:pPr lvl="0"/>
            <a:r>
              <a:rPr lang="sl-SI" sz="3400" b="1" dirty="0"/>
              <a:t>Večja uravnoteženost vlaganja </a:t>
            </a:r>
            <a:r>
              <a:rPr lang="sl-SI" sz="3400" dirty="0"/>
              <a:t>v splošno in poklicno izobraževanje odraslih ter povezovanje formalnega in neformalnega </a:t>
            </a:r>
            <a:r>
              <a:rPr lang="sl-SI" sz="3400" dirty="0" smtClean="0"/>
              <a:t>izobraževanja.</a:t>
            </a:r>
          </a:p>
          <a:p>
            <a:pPr lvl="0"/>
            <a:endParaRPr lang="sl-SI" sz="3400" dirty="0"/>
          </a:p>
          <a:p>
            <a:pPr lvl="0"/>
            <a:r>
              <a:rPr lang="sl-SI" sz="3400" b="1" dirty="0"/>
              <a:t>Ustvarjanje pogojev za doseganje standarda 4-letne </a:t>
            </a:r>
            <a:r>
              <a:rPr lang="sl-SI" sz="3400" dirty="0"/>
              <a:t>srednje izobrazbe vsem odraslim, ki to </a:t>
            </a:r>
            <a:r>
              <a:rPr lang="sl-SI" sz="3400" dirty="0" smtClean="0"/>
              <a:t>želijo.</a:t>
            </a:r>
          </a:p>
          <a:p>
            <a:pPr lvl="0"/>
            <a:endParaRPr lang="sl-SI" sz="3400" dirty="0"/>
          </a:p>
          <a:p>
            <a:r>
              <a:rPr lang="sl-SI" sz="3400" b="1" dirty="0"/>
              <a:t>Predlagamo, </a:t>
            </a:r>
            <a:r>
              <a:rPr lang="sl-SI" sz="3400" b="1" dirty="0" smtClean="0"/>
              <a:t> da </a:t>
            </a:r>
            <a:r>
              <a:rPr lang="sl-SI" sz="3400" b="1" dirty="0"/>
              <a:t>se te teme oz. področja opredelijo kot javni interes</a:t>
            </a:r>
            <a:r>
              <a:rPr lang="sl-SI" sz="3400" dirty="0"/>
              <a:t>, </a:t>
            </a:r>
            <a:r>
              <a:rPr lang="sl-SI" sz="3400" b="1" dirty="0"/>
              <a:t>za njegovo uresničevanje pa zagotavlja pogoje država</a:t>
            </a:r>
            <a:r>
              <a:rPr lang="sl-SI" sz="34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692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6601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DVA KROVNA KAZALNIKA RAZVOJA IO</a:t>
            </a:r>
          </a:p>
          <a:p>
            <a:pPr marL="0" indent="0">
              <a:buNone/>
            </a:pPr>
            <a:r>
              <a:rPr lang="sl-SI" dirty="0"/>
              <a:t>(</a:t>
            </a:r>
            <a:r>
              <a:rPr lang="sl-SI" dirty="0" err="1"/>
              <a:t>ReNPIO</a:t>
            </a:r>
            <a:r>
              <a:rPr lang="sl-SI" dirty="0"/>
              <a:t> 2013-2020, predlog, april 2013)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sl-SI" dirty="0" smtClean="0"/>
              <a:t>1. Stopnja udeležbe prebivalstva v starosti od 25 do 64 let v VŽU se bo s 14,5% v letu 2012 povečala na 19% v letu 2020 (po ADS - anketa o delovni sili – vključenost 4 tedne pred anketo).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 Stopnja udeležbe prebivalstva v starosti od 25 do 64 let v VŽU se bo s 36% v letu 2011 povečala na 45% v letu 2020 (po AIO – anketa o IO – vključenost v 12 mesecih pred anketo).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417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4600" b="1" dirty="0" smtClean="0">
                <a:solidFill>
                  <a:srgbClr val="0070C0"/>
                </a:solidFill>
              </a:rPr>
              <a:t>PREDNOSTNA PODROČJA  - 1 </a:t>
            </a:r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dirty="0" err="1"/>
              <a:t>ReNPIO</a:t>
            </a:r>
            <a:r>
              <a:rPr lang="sl-SI" dirty="0"/>
              <a:t> 2013-2020, predlog, april 2013)</a:t>
            </a:r>
          </a:p>
          <a:p>
            <a:pPr marL="0" indent="0">
              <a:buNone/>
            </a:pPr>
            <a:endParaRPr lang="sl-SI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sl-SI" b="1" u="sng" dirty="0" smtClean="0"/>
              <a:t>Splošno izobraževanje odraslih</a:t>
            </a:r>
            <a:r>
              <a:rPr lang="sl-SI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delež odraslih v starosti od 25 do 64 let, vključenih v splošno neformalno izobraževanje se bo s 5% v letu 2011 povečal na 8% v letu 2020.</a:t>
            </a:r>
          </a:p>
          <a:p>
            <a:pPr marL="0" indent="0">
              <a:buNone/>
            </a:pPr>
            <a:r>
              <a:rPr lang="sl-SI" dirty="0" smtClean="0"/>
              <a:t>2. </a:t>
            </a:r>
            <a:r>
              <a:rPr lang="sl-SI" b="1" u="sng" dirty="0" smtClean="0"/>
              <a:t>Izobraževanje za dvig izobrazbene ravni</a:t>
            </a:r>
            <a:r>
              <a:rPr lang="sl-SI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delež prebivalstva, starejših od 15 let, z </a:t>
            </a:r>
            <a:r>
              <a:rPr lang="sl-SI" dirty="0" err="1" smtClean="0"/>
              <a:t>nedok.OŠ</a:t>
            </a:r>
            <a:r>
              <a:rPr lang="sl-SI" dirty="0" smtClean="0"/>
              <a:t>, se bo s 4,4% v letu 2011 zmanjšal na 2,2% v letu 2020; 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delež odraslih, starih od 25 do 64 let, z dokončano V.st.iz., se bo s 57% v letu 2011 povečal na 63% v letu 2020;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Delež odraslih  starih od 30 do 64 let z dokončano terciarno izobrazbo, se bo s 37,9%, povečal na 40% v letu 2020. </a:t>
            </a:r>
          </a:p>
          <a:p>
            <a:pPr marL="0" indent="0">
              <a:buNone/>
            </a:pPr>
            <a:endParaRPr lang="sl-SI" b="1" u="sng" dirty="0"/>
          </a:p>
        </p:txBody>
      </p:sp>
    </p:spTree>
    <p:extLst>
      <p:ext uri="{BB962C8B-B14F-4D97-AF65-F5344CB8AC3E}">
        <p14:creationId xmlns:p14="http://schemas.microsoft.com/office/powerpoint/2010/main" xmlns="" val="1417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" y="-99392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PREDNOSTNA PODROČJA – 2</a:t>
            </a:r>
          </a:p>
          <a:p>
            <a:pPr marL="0" indent="0">
              <a:buNone/>
            </a:pPr>
            <a:r>
              <a:rPr lang="sl-SI" sz="2200" dirty="0"/>
              <a:t>(</a:t>
            </a:r>
            <a:r>
              <a:rPr lang="sl-SI" sz="2200" dirty="0" err="1"/>
              <a:t>ReNPIO</a:t>
            </a:r>
            <a:r>
              <a:rPr lang="sl-SI" sz="2200" dirty="0"/>
              <a:t> 2013-2020, predlog, april 2013</a:t>
            </a:r>
            <a:r>
              <a:rPr lang="sl-SI" sz="2200" dirty="0" smtClean="0"/>
              <a:t>)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dirty="0" smtClean="0"/>
              <a:t>3. </a:t>
            </a:r>
            <a:r>
              <a:rPr lang="sl-SI" b="1" u="sng" dirty="0" smtClean="0"/>
              <a:t>Usposabljanje in izobraževanje za potrebe dela</a:t>
            </a:r>
          </a:p>
          <a:p>
            <a:pPr marL="0" indent="0">
              <a:buNone/>
            </a:pPr>
            <a:endParaRPr lang="sl-SI" b="1" u="sng" dirty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Polovica brezposelnih se bo vključila v programe, namenjene povečevanju zaposlitvenih zmožnosti;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V programe, namenjene povečevanju zaposlitvenih zmožnosti, se bodo vključevali tisti zaposleni, katerih delovno mesto bo zaradi nizke izobraženosti oz. prestrukturiranja gospodarstva, ogroženo.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1172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857</Words>
  <Application>Microsoft Office PowerPoint</Application>
  <PresentationFormat>Diaprojekcija na zaslonu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 Theme</vt:lpstr>
      <vt:lpstr>ZAKLJUČNA KONFERENCA CENTER VSEŽIVLJENJSKEGA UČENJA GORENJSKA – PRILOŽNOST ZA VSE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</vt:vector>
  </TitlesOfParts>
  <Company>Medium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 Dolar</dc:creator>
  <cp:lastModifiedBy>lea</cp:lastModifiedBy>
  <cp:revision>44</cp:revision>
  <cp:lastPrinted>2013-05-09T08:19:14Z</cp:lastPrinted>
  <dcterms:created xsi:type="dcterms:W3CDTF">2013-04-12T13:10:07Z</dcterms:created>
  <dcterms:modified xsi:type="dcterms:W3CDTF">2013-05-14T06:32:01Z</dcterms:modified>
</cp:coreProperties>
</file>